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61" r:id="rId3"/>
    <p:sldId id="268" r:id="rId4"/>
    <p:sldId id="269" r:id="rId5"/>
    <p:sldId id="272" r:id="rId6"/>
    <p:sldId id="270" r:id="rId7"/>
    <p:sldId id="271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10E27D-9120-4974-9D22-8788A508A0D3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D5735FD-3A15-4691-A5DC-9F42C4BB02B8}">
      <dgm:prSet/>
      <dgm:spPr/>
      <dgm:t>
        <a:bodyPr/>
        <a:lstStyle/>
        <a:p>
          <a:r>
            <a:rPr lang="lv-LV"/>
            <a:t>Pabalsta apmērs ir līdz 4 000 </a:t>
          </a:r>
          <a:r>
            <a:rPr lang="lv-LV" i="1"/>
            <a:t>euro </a:t>
          </a:r>
          <a:r>
            <a:rPr lang="lv-LV"/>
            <a:t>personai,  kura pārvietojas riteņkrēslā;</a:t>
          </a:r>
          <a:endParaRPr lang="en-US"/>
        </a:p>
      </dgm:t>
    </dgm:pt>
    <dgm:pt modelId="{2753A424-A9E2-41D2-9A73-8844D6725732}" type="parTrans" cxnId="{7B273EAA-46C0-45A1-AAC2-DAF6ADF43B19}">
      <dgm:prSet/>
      <dgm:spPr/>
      <dgm:t>
        <a:bodyPr/>
        <a:lstStyle/>
        <a:p>
          <a:endParaRPr lang="en-US"/>
        </a:p>
      </dgm:t>
    </dgm:pt>
    <dgm:pt modelId="{DA862B30-39E1-46F6-929B-CDD79EC86D9A}" type="sibTrans" cxnId="{7B273EAA-46C0-45A1-AAC2-DAF6ADF43B19}">
      <dgm:prSet/>
      <dgm:spPr/>
      <dgm:t>
        <a:bodyPr/>
        <a:lstStyle/>
        <a:p>
          <a:endParaRPr lang="en-US"/>
        </a:p>
      </dgm:t>
    </dgm:pt>
    <dgm:pt modelId="{C5548D30-5F7B-456C-807B-5087664057BE}">
      <dgm:prSet/>
      <dgm:spPr/>
      <dgm:t>
        <a:bodyPr/>
        <a:lstStyle/>
        <a:p>
          <a:r>
            <a:rPr lang="lv-LV"/>
            <a:t>Pabalsta apmērs līdz 1 500 </a:t>
          </a:r>
          <a:r>
            <a:rPr lang="lv-LV" i="1"/>
            <a:t>euro</a:t>
          </a:r>
          <a:r>
            <a:rPr lang="lv-LV"/>
            <a:t> personai ar redzes invaliditāti.</a:t>
          </a:r>
          <a:endParaRPr lang="en-US"/>
        </a:p>
      </dgm:t>
    </dgm:pt>
    <dgm:pt modelId="{DCF9DD4E-A94C-40C5-B61B-48B74993F230}" type="parTrans" cxnId="{A1C11E58-C931-409D-BA3E-673118AB3123}">
      <dgm:prSet/>
      <dgm:spPr/>
      <dgm:t>
        <a:bodyPr/>
        <a:lstStyle/>
        <a:p>
          <a:endParaRPr lang="en-US"/>
        </a:p>
      </dgm:t>
    </dgm:pt>
    <dgm:pt modelId="{A9EC68F6-F133-4474-8275-AD9CD456D845}" type="sibTrans" cxnId="{A1C11E58-C931-409D-BA3E-673118AB3123}">
      <dgm:prSet/>
      <dgm:spPr/>
      <dgm:t>
        <a:bodyPr/>
        <a:lstStyle/>
        <a:p>
          <a:endParaRPr lang="en-US"/>
        </a:p>
      </dgm:t>
    </dgm:pt>
    <dgm:pt modelId="{EA17FA10-EECD-4B7B-8609-7CCC88D0541D}">
      <dgm:prSet/>
      <dgm:spPr/>
      <dgm:t>
        <a:bodyPr/>
        <a:lstStyle/>
        <a:p>
          <a:r>
            <a:rPr lang="lv-LV"/>
            <a:t>Rīgas Sociālais dienests samaksā par mājokļa pielāgošanas darbiem būvkomersantam pēc darbu pieņemšanas.</a:t>
          </a:r>
          <a:endParaRPr lang="en-US"/>
        </a:p>
      </dgm:t>
    </dgm:pt>
    <dgm:pt modelId="{B606D194-5927-4D04-A01E-9AC1D14C3CF3}" type="parTrans" cxnId="{DDEEB01C-CF9C-481F-B65C-FC87054552AF}">
      <dgm:prSet/>
      <dgm:spPr/>
      <dgm:t>
        <a:bodyPr/>
        <a:lstStyle/>
        <a:p>
          <a:endParaRPr lang="en-US"/>
        </a:p>
      </dgm:t>
    </dgm:pt>
    <dgm:pt modelId="{0ED06420-5A37-4A3E-B03F-170F4D181AFE}" type="sibTrans" cxnId="{DDEEB01C-CF9C-481F-B65C-FC87054552AF}">
      <dgm:prSet/>
      <dgm:spPr/>
      <dgm:t>
        <a:bodyPr/>
        <a:lstStyle/>
        <a:p>
          <a:endParaRPr lang="en-US"/>
        </a:p>
      </dgm:t>
    </dgm:pt>
    <dgm:pt modelId="{0DADB6E5-B22B-4786-A1B3-691BC66FDC52}" type="pres">
      <dgm:prSet presAssocID="{AE10E27D-9120-4974-9D22-8788A508A0D3}" presName="linear" presStyleCnt="0">
        <dgm:presLayoutVars>
          <dgm:animLvl val="lvl"/>
          <dgm:resizeHandles val="exact"/>
        </dgm:presLayoutVars>
      </dgm:prSet>
      <dgm:spPr/>
    </dgm:pt>
    <dgm:pt modelId="{3345AA65-1B91-48FC-86B6-23EDAA9956F3}" type="pres">
      <dgm:prSet presAssocID="{1D5735FD-3A15-4691-A5DC-9F42C4BB02B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41F409E-13A9-4D1F-BB31-C0F945F1BC54}" type="pres">
      <dgm:prSet presAssocID="{DA862B30-39E1-46F6-929B-CDD79EC86D9A}" presName="spacer" presStyleCnt="0"/>
      <dgm:spPr/>
    </dgm:pt>
    <dgm:pt modelId="{5ECC4B83-3CFF-42E0-A429-E867B4965599}" type="pres">
      <dgm:prSet presAssocID="{C5548D30-5F7B-456C-807B-5087664057B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93F6C75-E0F2-4D42-B875-40EA58A19F3B}" type="pres">
      <dgm:prSet presAssocID="{A9EC68F6-F133-4474-8275-AD9CD456D845}" presName="spacer" presStyleCnt="0"/>
      <dgm:spPr/>
    </dgm:pt>
    <dgm:pt modelId="{42B14D1F-34DF-4466-A84F-84F227EDDB21}" type="pres">
      <dgm:prSet presAssocID="{EA17FA10-EECD-4B7B-8609-7CCC88D0541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2BCAB09-F032-422C-8E51-0412EEC619B0}" type="presOf" srcId="{EA17FA10-EECD-4B7B-8609-7CCC88D0541D}" destId="{42B14D1F-34DF-4466-A84F-84F227EDDB21}" srcOrd="0" destOrd="0" presId="urn:microsoft.com/office/officeart/2005/8/layout/vList2"/>
    <dgm:cxn modelId="{DDEEB01C-CF9C-481F-B65C-FC87054552AF}" srcId="{AE10E27D-9120-4974-9D22-8788A508A0D3}" destId="{EA17FA10-EECD-4B7B-8609-7CCC88D0541D}" srcOrd="2" destOrd="0" parTransId="{B606D194-5927-4D04-A01E-9AC1D14C3CF3}" sibTransId="{0ED06420-5A37-4A3E-B03F-170F4D181AFE}"/>
    <dgm:cxn modelId="{A1C11E58-C931-409D-BA3E-673118AB3123}" srcId="{AE10E27D-9120-4974-9D22-8788A508A0D3}" destId="{C5548D30-5F7B-456C-807B-5087664057BE}" srcOrd="1" destOrd="0" parTransId="{DCF9DD4E-A94C-40C5-B61B-48B74993F230}" sibTransId="{A9EC68F6-F133-4474-8275-AD9CD456D845}"/>
    <dgm:cxn modelId="{8B829985-B43F-4F73-9F0D-C0BE97C0F17B}" type="presOf" srcId="{C5548D30-5F7B-456C-807B-5087664057BE}" destId="{5ECC4B83-3CFF-42E0-A429-E867B4965599}" srcOrd="0" destOrd="0" presId="urn:microsoft.com/office/officeart/2005/8/layout/vList2"/>
    <dgm:cxn modelId="{4D1E7F97-E79B-4BE8-834B-FFB71BE427F4}" type="presOf" srcId="{1D5735FD-3A15-4691-A5DC-9F42C4BB02B8}" destId="{3345AA65-1B91-48FC-86B6-23EDAA9956F3}" srcOrd="0" destOrd="0" presId="urn:microsoft.com/office/officeart/2005/8/layout/vList2"/>
    <dgm:cxn modelId="{7B273EAA-46C0-45A1-AAC2-DAF6ADF43B19}" srcId="{AE10E27D-9120-4974-9D22-8788A508A0D3}" destId="{1D5735FD-3A15-4691-A5DC-9F42C4BB02B8}" srcOrd="0" destOrd="0" parTransId="{2753A424-A9E2-41D2-9A73-8844D6725732}" sibTransId="{DA862B30-39E1-46F6-929B-CDD79EC86D9A}"/>
    <dgm:cxn modelId="{44E646E6-996E-43B2-8138-F47CAF896FDE}" type="presOf" srcId="{AE10E27D-9120-4974-9D22-8788A508A0D3}" destId="{0DADB6E5-B22B-4786-A1B3-691BC66FDC52}" srcOrd="0" destOrd="0" presId="urn:microsoft.com/office/officeart/2005/8/layout/vList2"/>
    <dgm:cxn modelId="{6E5926FD-082C-40D9-8434-8013FC5AF71E}" type="presParOf" srcId="{0DADB6E5-B22B-4786-A1B3-691BC66FDC52}" destId="{3345AA65-1B91-48FC-86B6-23EDAA9956F3}" srcOrd="0" destOrd="0" presId="urn:microsoft.com/office/officeart/2005/8/layout/vList2"/>
    <dgm:cxn modelId="{485E524B-E874-4414-9D1F-819817353685}" type="presParOf" srcId="{0DADB6E5-B22B-4786-A1B3-691BC66FDC52}" destId="{E41F409E-13A9-4D1F-BB31-C0F945F1BC54}" srcOrd="1" destOrd="0" presId="urn:microsoft.com/office/officeart/2005/8/layout/vList2"/>
    <dgm:cxn modelId="{AADC04A5-6DBB-4938-A495-F624FE1133D4}" type="presParOf" srcId="{0DADB6E5-B22B-4786-A1B3-691BC66FDC52}" destId="{5ECC4B83-3CFF-42E0-A429-E867B4965599}" srcOrd="2" destOrd="0" presId="urn:microsoft.com/office/officeart/2005/8/layout/vList2"/>
    <dgm:cxn modelId="{1C0F5E9B-874C-4C8F-A586-0F3F2FDAB14F}" type="presParOf" srcId="{0DADB6E5-B22B-4786-A1B3-691BC66FDC52}" destId="{C93F6C75-E0F2-4D42-B875-40EA58A19F3B}" srcOrd="3" destOrd="0" presId="urn:microsoft.com/office/officeart/2005/8/layout/vList2"/>
    <dgm:cxn modelId="{3230DD3F-6C5E-46EB-9D9B-0FB74772F352}" type="presParOf" srcId="{0DADB6E5-B22B-4786-A1B3-691BC66FDC52}" destId="{42B14D1F-34DF-4466-A84F-84F227EDDB2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804828-F892-426E-B1FD-F6ADC94FF65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D689C3F-90AD-415B-92DD-98D644048560}">
      <dgm:prSet/>
      <dgm:spPr/>
      <dgm:t>
        <a:bodyPr/>
        <a:lstStyle/>
        <a:p>
          <a:r>
            <a:rPr lang="lv-LV"/>
            <a:t>2021.gadā saņemt 68 iesniegumi, no tiem – 8 gadījumos atcelti pirmie lēmumi, jo personas nav iesniegušas informāciju par komersantu, kurš veiks mājokļa pielāgošanu vai mainīja viedokli par nepieciešamību veikt mājokļa pielāgošanu; </a:t>
          </a:r>
          <a:endParaRPr lang="en-US"/>
        </a:p>
      </dgm:t>
    </dgm:pt>
    <dgm:pt modelId="{24124AF8-139F-4458-B33C-0AD75FF8E8BB}" type="parTrans" cxnId="{3ABB4612-A430-4F47-8A8C-8F0A8931C176}">
      <dgm:prSet/>
      <dgm:spPr/>
      <dgm:t>
        <a:bodyPr/>
        <a:lstStyle/>
        <a:p>
          <a:endParaRPr lang="en-US"/>
        </a:p>
      </dgm:t>
    </dgm:pt>
    <dgm:pt modelId="{D9F1C78F-D7E9-4799-BBF9-6023DADFE928}" type="sibTrans" cxnId="{3ABB4612-A430-4F47-8A8C-8F0A8931C176}">
      <dgm:prSet/>
      <dgm:spPr/>
      <dgm:t>
        <a:bodyPr/>
        <a:lstStyle/>
        <a:p>
          <a:endParaRPr lang="en-US"/>
        </a:p>
      </dgm:t>
    </dgm:pt>
    <dgm:pt modelId="{C9D6AF65-B17C-4827-8ABC-355E8306C12E}">
      <dgm:prSet/>
      <dgm:spPr/>
      <dgm:t>
        <a:bodyPr/>
        <a:lstStyle/>
        <a:p>
          <a:r>
            <a:rPr lang="lv-LV"/>
            <a:t>2022.gadā saņemti 39 iesniegumi, no tiem – 7 gadījumos atcelti pirmie lēmumi, jo personas nav iesniegušas informāciju par komersantu, kurš veiks mājokļa pielāgošanu vai mainīja viedokli par nepieciešamību veikt mājokļa pielāgošanu; 3 gadījumos – atteikums. </a:t>
          </a:r>
          <a:endParaRPr lang="en-US"/>
        </a:p>
      </dgm:t>
    </dgm:pt>
    <dgm:pt modelId="{E8B9CB98-6DBF-430B-A859-74FC97FC10C4}" type="parTrans" cxnId="{405A531E-CDDD-494A-ADA0-F897C809E8B5}">
      <dgm:prSet/>
      <dgm:spPr/>
      <dgm:t>
        <a:bodyPr/>
        <a:lstStyle/>
        <a:p>
          <a:endParaRPr lang="en-US"/>
        </a:p>
      </dgm:t>
    </dgm:pt>
    <dgm:pt modelId="{90A31B19-3D00-4E74-B6AB-BBFFD00FDFAD}" type="sibTrans" cxnId="{405A531E-CDDD-494A-ADA0-F897C809E8B5}">
      <dgm:prSet/>
      <dgm:spPr/>
      <dgm:t>
        <a:bodyPr/>
        <a:lstStyle/>
        <a:p>
          <a:endParaRPr lang="en-US"/>
        </a:p>
      </dgm:t>
    </dgm:pt>
    <dgm:pt modelId="{142469F3-3775-4140-917A-EFBA38150FC9}" type="pres">
      <dgm:prSet presAssocID="{33804828-F892-426E-B1FD-F6ADC94FF6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BFB83AA-E2AB-4806-9C8C-0911F700DC7C}" type="pres">
      <dgm:prSet presAssocID="{FD689C3F-90AD-415B-92DD-98D644048560}" presName="hierRoot1" presStyleCnt="0"/>
      <dgm:spPr/>
    </dgm:pt>
    <dgm:pt modelId="{74BD499A-D4F6-4B68-B5CE-8D0624AB8E68}" type="pres">
      <dgm:prSet presAssocID="{FD689C3F-90AD-415B-92DD-98D644048560}" presName="composite" presStyleCnt="0"/>
      <dgm:spPr/>
    </dgm:pt>
    <dgm:pt modelId="{83ABA458-ECD5-4566-9FCB-3D553F0166A3}" type="pres">
      <dgm:prSet presAssocID="{FD689C3F-90AD-415B-92DD-98D644048560}" presName="background" presStyleLbl="node0" presStyleIdx="0" presStyleCnt="2"/>
      <dgm:spPr/>
    </dgm:pt>
    <dgm:pt modelId="{CA2ACAC0-F5F6-41E1-9600-7D324D8AC294}" type="pres">
      <dgm:prSet presAssocID="{FD689C3F-90AD-415B-92DD-98D644048560}" presName="text" presStyleLbl="fgAcc0" presStyleIdx="0" presStyleCnt="2">
        <dgm:presLayoutVars>
          <dgm:chPref val="3"/>
        </dgm:presLayoutVars>
      </dgm:prSet>
      <dgm:spPr/>
    </dgm:pt>
    <dgm:pt modelId="{9BC2A337-DB28-47F3-9D08-A8BE404BFCEA}" type="pres">
      <dgm:prSet presAssocID="{FD689C3F-90AD-415B-92DD-98D644048560}" presName="hierChild2" presStyleCnt="0"/>
      <dgm:spPr/>
    </dgm:pt>
    <dgm:pt modelId="{A945F8ED-FAE8-429B-9E4D-EA43E6A52BC8}" type="pres">
      <dgm:prSet presAssocID="{C9D6AF65-B17C-4827-8ABC-355E8306C12E}" presName="hierRoot1" presStyleCnt="0"/>
      <dgm:spPr/>
    </dgm:pt>
    <dgm:pt modelId="{3D788AB9-F386-483E-BB95-9A5BE139F2DA}" type="pres">
      <dgm:prSet presAssocID="{C9D6AF65-B17C-4827-8ABC-355E8306C12E}" presName="composite" presStyleCnt="0"/>
      <dgm:spPr/>
    </dgm:pt>
    <dgm:pt modelId="{9A31A843-05A2-4723-9EBF-8CD65DB111FD}" type="pres">
      <dgm:prSet presAssocID="{C9D6AF65-B17C-4827-8ABC-355E8306C12E}" presName="background" presStyleLbl="node0" presStyleIdx="1" presStyleCnt="2"/>
      <dgm:spPr/>
    </dgm:pt>
    <dgm:pt modelId="{6CA5E3E7-58B3-4BEA-B255-798FD325EDC4}" type="pres">
      <dgm:prSet presAssocID="{C9D6AF65-B17C-4827-8ABC-355E8306C12E}" presName="text" presStyleLbl="fgAcc0" presStyleIdx="1" presStyleCnt="2">
        <dgm:presLayoutVars>
          <dgm:chPref val="3"/>
        </dgm:presLayoutVars>
      </dgm:prSet>
      <dgm:spPr/>
    </dgm:pt>
    <dgm:pt modelId="{05D28FBA-240B-4E7F-AF4D-03780366B6E4}" type="pres">
      <dgm:prSet presAssocID="{C9D6AF65-B17C-4827-8ABC-355E8306C12E}" presName="hierChild2" presStyleCnt="0"/>
      <dgm:spPr/>
    </dgm:pt>
  </dgm:ptLst>
  <dgm:cxnLst>
    <dgm:cxn modelId="{3ABB4612-A430-4F47-8A8C-8F0A8931C176}" srcId="{33804828-F892-426E-B1FD-F6ADC94FF655}" destId="{FD689C3F-90AD-415B-92DD-98D644048560}" srcOrd="0" destOrd="0" parTransId="{24124AF8-139F-4458-B33C-0AD75FF8E8BB}" sibTransId="{D9F1C78F-D7E9-4799-BBF9-6023DADFE928}"/>
    <dgm:cxn modelId="{405A531E-CDDD-494A-ADA0-F897C809E8B5}" srcId="{33804828-F892-426E-B1FD-F6ADC94FF655}" destId="{C9D6AF65-B17C-4827-8ABC-355E8306C12E}" srcOrd="1" destOrd="0" parTransId="{E8B9CB98-6DBF-430B-A859-74FC97FC10C4}" sibTransId="{90A31B19-3D00-4E74-B6AB-BBFFD00FDFAD}"/>
    <dgm:cxn modelId="{6519AB54-8689-4294-B327-E703663307D0}" type="presOf" srcId="{FD689C3F-90AD-415B-92DD-98D644048560}" destId="{CA2ACAC0-F5F6-41E1-9600-7D324D8AC294}" srcOrd="0" destOrd="0" presId="urn:microsoft.com/office/officeart/2005/8/layout/hierarchy1"/>
    <dgm:cxn modelId="{5E0D2B89-836E-4A27-81CF-058B5E675BB2}" type="presOf" srcId="{C9D6AF65-B17C-4827-8ABC-355E8306C12E}" destId="{6CA5E3E7-58B3-4BEA-B255-798FD325EDC4}" srcOrd="0" destOrd="0" presId="urn:microsoft.com/office/officeart/2005/8/layout/hierarchy1"/>
    <dgm:cxn modelId="{271B2C9D-0A31-4269-8B72-DA205CA075FC}" type="presOf" srcId="{33804828-F892-426E-B1FD-F6ADC94FF655}" destId="{142469F3-3775-4140-917A-EFBA38150FC9}" srcOrd="0" destOrd="0" presId="urn:microsoft.com/office/officeart/2005/8/layout/hierarchy1"/>
    <dgm:cxn modelId="{BDA15217-5A07-4569-AECA-3694D3F2BDE3}" type="presParOf" srcId="{142469F3-3775-4140-917A-EFBA38150FC9}" destId="{7BFB83AA-E2AB-4806-9C8C-0911F700DC7C}" srcOrd="0" destOrd="0" presId="urn:microsoft.com/office/officeart/2005/8/layout/hierarchy1"/>
    <dgm:cxn modelId="{72C0C81D-6FF6-4711-A460-20243852CF3D}" type="presParOf" srcId="{7BFB83AA-E2AB-4806-9C8C-0911F700DC7C}" destId="{74BD499A-D4F6-4B68-B5CE-8D0624AB8E68}" srcOrd="0" destOrd="0" presId="urn:microsoft.com/office/officeart/2005/8/layout/hierarchy1"/>
    <dgm:cxn modelId="{A2C1C4D9-B519-4C48-AA77-F4B8D8391861}" type="presParOf" srcId="{74BD499A-D4F6-4B68-B5CE-8D0624AB8E68}" destId="{83ABA458-ECD5-4566-9FCB-3D553F0166A3}" srcOrd="0" destOrd="0" presId="urn:microsoft.com/office/officeart/2005/8/layout/hierarchy1"/>
    <dgm:cxn modelId="{7E30A975-F81B-4484-BC30-AEC65D6D3657}" type="presParOf" srcId="{74BD499A-D4F6-4B68-B5CE-8D0624AB8E68}" destId="{CA2ACAC0-F5F6-41E1-9600-7D324D8AC294}" srcOrd="1" destOrd="0" presId="urn:microsoft.com/office/officeart/2005/8/layout/hierarchy1"/>
    <dgm:cxn modelId="{BEB20C59-0BE7-43EA-A529-4627739A43EE}" type="presParOf" srcId="{7BFB83AA-E2AB-4806-9C8C-0911F700DC7C}" destId="{9BC2A337-DB28-47F3-9D08-A8BE404BFCEA}" srcOrd="1" destOrd="0" presId="urn:microsoft.com/office/officeart/2005/8/layout/hierarchy1"/>
    <dgm:cxn modelId="{D396E62D-BF41-4812-8FCA-8A1CBC91EEEC}" type="presParOf" srcId="{142469F3-3775-4140-917A-EFBA38150FC9}" destId="{A945F8ED-FAE8-429B-9E4D-EA43E6A52BC8}" srcOrd="1" destOrd="0" presId="urn:microsoft.com/office/officeart/2005/8/layout/hierarchy1"/>
    <dgm:cxn modelId="{BBCDDA63-6EA5-4177-A18E-22B67892D744}" type="presParOf" srcId="{A945F8ED-FAE8-429B-9E4D-EA43E6A52BC8}" destId="{3D788AB9-F386-483E-BB95-9A5BE139F2DA}" srcOrd="0" destOrd="0" presId="urn:microsoft.com/office/officeart/2005/8/layout/hierarchy1"/>
    <dgm:cxn modelId="{85CFCA30-0B94-432F-9EC4-C098E3223D77}" type="presParOf" srcId="{3D788AB9-F386-483E-BB95-9A5BE139F2DA}" destId="{9A31A843-05A2-4723-9EBF-8CD65DB111FD}" srcOrd="0" destOrd="0" presId="urn:microsoft.com/office/officeart/2005/8/layout/hierarchy1"/>
    <dgm:cxn modelId="{7F89DEC4-581F-475A-A682-8E5E268FA360}" type="presParOf" srcId="{3D788AB9-F386-483E-BB95-9A5BE139F2DA}" destId="{6CA5E3E7-58B3-4BEA-B255-798FD325EDC4}" srcOrd="1" destOrd="0" presId="urn:microsoft.com/office/officeart/2005/8/layout/hierarchy1"/>
    <dgm:cxn modelId="{0D8482CC-31D8-488C-9162-0D4AB0CEF008}" type="presParOf" srcId="{A945F8ED-FAE8-429B-9E4D-EA43E6A52BC8}" destId="{05D28FBA-240B-4E7F-AF4D-03780366B6E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CF49D9-FD85-47DF-A37F-88C0549CDA2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F973C6-D258-4867-A6DD-477C86AA0DE6}">
      <dgm:prSet/>
      <dgm:spPr/>
      <dgm:t>
        <a:bodyPr/>
        <a:lstStyle/>
        <a:p>
          <a:r>
            <a:rPr lang="lv-LV" dirty="0"/>
            <a:t>2021.gadā - 20 klientiem, par kopējo summu</a:t>
          </a:r>
        </a:p>
        <a:p>
          <a:r>
            <a:rPr lang="lv-LV" dirty="0"/>
            <a:t>74 900.77 </a:t>
          </a:r>
          <a:r>
            <a:rPr lang="lv-LV" i="1" dirty="0" err="1"/>
            <a:t>euro</a:t>
          </a:r>
          <a:endParaRPr lang="en-US" dirty="0"/>
        </a:p>
      </dgm:t>
    </dgm:pt>
    <dgm:pt modelId="{EF4FE096-2263-445A-88AF-A83A6668064C}" type="parTrans" cxnId="{3D55B251-372F-4D15-B8AD-E478C3D14A51}">
      <dgm:prSet/>
      <dgm:spPr/>
      <dgm:t>
        <a:bodyPr/>
        <a:lstStyle/>
        <a:p>
          <a:endParaRPr lang="en-US"/>
        </a:p>
      </dgm:t>
    </dgm:pt>
    <dgm:pt modelId="{0A9F70D3-31E7-4015-BD3C-3B3F631FABB2}" type="sibTrans" cxnId="{3D55B251-372F-4D15-B8AD-E478C3D14A51}">
      <dgm:prSet/>
      <dgm:spPr/>
      <dgm:t>
        <a:bodyPr/>
        <a:lstStyle/>
        <a:p>
          <a:endParaRPr lang="en-US"/>
        </a:p>
      </dgm:t>
    </dgm:pt>
    <dgm:pt modelId="{BA0A866A-E424-47B0-AF88-1FC39C68F466}">
      <dgm:prSet/>
      <dgm:spPr/>
      <dgm:t>
        <a:bodyPr/>
        <a:lstStyle/>
        <a:p>
          <a:r>
            <a:rPr lang="lv-LV" dirty="0"/>
            <a:t>2022.gadā - 23 klientiem, par kopējo summu</a:t>
          </a:r>
        </a:p>
        <a:p>
          <a:r>
            <a:rPr lang="lv-LV" dirty="0"/>
            <a:t>91 536.49 </a:t>
          </a:r>
          <a:r>
            <a:rPr lang="lv-LV" i="1" dirty="0" err="1"/>
            <a:t>euro</a:t>
          </a:r>
          <a:endParaRPr lang="en-US" dirty="0"/>
        </a:p>
      </dgm:t>
    </dgm:pt>
    <dgm:pt modelId="{75E07ED9-CD6D-44E3-9D20-6675C5D9809F}" type="parTrans" cxnId="{E336177B-91F0-4A0F-BC96-3931A00FF86A}">
      <dgm:prSet/>
      <dgm:spPr/>
      <dgm:t>
        <a:bodyPr/>
        <a:lstStyle/>
        <a:p>
          <a:endParaRPr lang="en-US"/>
        </a:p>
      </dgm:t>
    </dgm:pt>
    <dgm:pt modelId="{FF4B8C1B-92BB-492D-91C6-E4287B44B660}" type="sibTrans" cxnId="{E336177B-91F0-4A0F-BC96-3931A00FF86A}">
      <dgm:prSet/>
      <dgm:spPr/>
      <dgm:t>
        <a:bodyPr/>
        <a:lstStyle/>
        <a:p>
          <a:endParaRPr lang="en-US"/>
        </a:p>
      </dgm:t>
    </dgm:pt>
    <dgm:pt modelId="{F6A596A4-9D09-4A9B-BB83-C1586F1EE8B1}">
      <dgm:prSet/>
      <dgm:spPr/>
      <dgm:t>
        <a:bodyPr/>
        <a:lstStyle/>
        <a:p>
          <a:r>
            <a:rPr lang="lv-LV"/>
            <a:t>no 2022.gadā apmaksātajiem pabalstiem, 15 klientiem, kuriem iesniegums bija iesniegts 2021.gadā, par kopējo summu 59 567.23 </a:t>
          </a:r>
          <a:r>
            <a:rPr lang="lv-LV" i="1"/>
            <a:t>euro</a:t>
          </a:r>
          <a:r>
            <a:rPr lang="lv-LV"/>
            <a:t>.</a:t>
          </a:r>
          <a:endParaRPr lang="en-US"/>
        </a:p>
      </dgm:t>
    </dgm:pt>
    <dgm:pt modelId="{E9C7AB40-AB15-4C1B-9691-73EAE84CECCD}" type="parTrans" cxnId="{A1DE8942-5D7F-4DFA-BA05-5AE6E485F8A3}">
      <dgm:prSet/>
      <dgm:spPr/>
      <dgm:t>
        <a:bodyPr/>
        <a:lstStyle/>
        <a:p>
          <a:endParaRPr lang="en-US"/>
        </a:p>
      </dgm:t>
    </dgm:pt>
    <dgm:pt modelId="{9E51F54C-8C1A-43F2-9E5A-84D8761574DF}" type="sibTrans" cxnId="{A1DE8942-5D7F-4DFA-BA05-5AE6E485F8A3}">
      <dgm:prSet/>
      <dgm:spPr/>
      <dgm:t>
        <a:bodyPr/>
        <a:lstStyle/>
        <a:p>
          <a:endParaRPr lang="en-US"/>
        </a:p>
      </dgm:t>
    </dgm:pt>
    <dgm:pt modelId="{221C9947-4925-4327-AA13-73A08F9E2068}" type="pres">
      <dgm:prSet presAssocID="{CFCF49D9-FD85-47DF-A37F-88C0549CDA2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0F0880-A44E-4EDF-AAD7-327DB45E9235}" type="pres">
      <dgm:prSet presAssocID="{2EF973C6-D258-4867-A6DD-477C86AA0DE6}" presName="hierRoot1" presStyleCnt="0"/>
      <dgm:spPr/>
    </dgm:pt>
    <dgm:pt modelId="{BB67797C-82C0-4FA8-AFDD-31FCB978736B}" type="pres">
      <dgm:prSet presAssocID="{2EF973C6-D258-4867-A6DD-477C86AA0DE6}" presName="composite" presStyleCnt="0"/>
      <dgm:spPr/>
    </dgm:pt>
    <dgm:pt modelId="{95546619-7C3D-419A-9246-498DAF436206}" type="pres">
      <dgm:prSet presAssocID="{2EF973C6-D258-4867-A6DD-477C86AA0DE6}" presName="background" presStyleLbl="node0" presStyleIdx="0" presStyleCnt="3"/>
      <dgm:spPr/>
    </dgm:pt>
    <dgm:pt modelId="{4C92F68E-731A-4847-AD35-9B9E9E6B7823}" type="pres">
      <dgm:prSet presAssocID="{2EF973C6-D258-4867-A6DD-477C86AA0DE6}" presName="text" presStyleLbl="fgAcc0" presStyleIdx="0" presStyleCnt="3">
        <dgm:presLayoutVars>
          <dgm:chPref val="3"/>
        </dgm:presLayoutVars>
      </dgm:prSet>
      <dgm:spPr/>
    </dgm:pt>
    <dgm:pt modelId="{C864C945-01C9-4E28-92BA-B68D990C5CD6}" type="pres">
      <dgm:prSet presAssocID="{2EF973C6-D258-4867-A6DD-477C86AA0DE6}" presName="hierChild2" presStyleCnt="0"/>
      <dgm:spPr/>
    </dgm:pt>
    <dgm:pt modelId="{88718AE0-5C1D-4350-9A6D-8BB6758D8BBB}" type="pres">
      <dgm:prSet presAssocID="{BA0A866A-E424-47B0-AF88-1FC39C68F466}" presName="hierRoot1" presStyleCnt="0"/>
      <dgm:spPr/>
    </dgm:pt>
    <dgm:pt modelId="{149C4F15-A0DC-4FB5-AC09-1BD30BEA3E4A}" type="pres">
      <dgm:prSet presAssocID="{BA0A866A-E424-47B0-AF88-1FC39C68F466}" presName="composite" presStyleCnt="0"/>
      <dgm:spPr/>
    </dgm:pt>
    <dgm:pt modelId="{E7F2EF15-779D-4CE9-9AD3-7362CCFF1042}" type="pres">
      <dgm:prSet presAssocID="{BA0A866A-E424-47B0-AF88-1FC39C68F466}" presName="background" presStyleLbl="node0" presStyleIdx="1" presStyleCnt="3"/>
      <dgm:spPr/>
    </dgm:pt>
    <dgm:pt modelId="{8BF0EB8D-318F-4641-952D-9780EC5BE9F3}" type="pres">
      <dgm:prSet presAssocID="{BA0A866A-E424-47B0-AF88-1FC39C68F466}" presName="text" presStyleLbl="fgAcc0" presStyleIdx="1" presStyleCnt="3">
        <dgm:presLayoutVars>
          <dgm:chPref val="3"/>
        </dgm:presLayoutVars>
      </dgm:prSet>
      <dgm:spPr/>
    </dgm:pt>
    <dgm:pt modelId="{A3AE719C-3CAD-4C0C-A1D2-8249A40CC87D}" type="pres">
      <dgm:prSet presAssocID="{BA0A866A-E424-47B0-AF88-1FC39C68F466}" presName="hierChild2" presStyleCnt="0"/>
      <dgm:spPr/>
    </dgm:pt>
    <dgm:pt modelId="{C2EFD65D-634F-4135-BB46-68C907CC0EEE}" type="pres">
      <dgm:prSet presAssocID="{F6A596A4-9D09-4A9B-BB83-C1586F1EE8B1}" presName="hierRoot1" presStyleCnt="0"/>
      <dgm:spPr/>
    </dgm:pt>
    <dgm:pt modelId="{173CEB6A-3ECE-464C-8644-57632E90143C}" type="pres">
      <dgm:prSet presAssocID="{F6A596A4-9D09-4A9B-BB83-C1586F1EE8B1}" presName="composite" presStyleCnt="0"/>
      <dgm:spPr/>
    </dgm:pt>
    <dgm:pt modelId="{B6EA994D-9F71-4B1D-BE5F-124B0426B43A}" type="pres">
      <dgm:prSet presAssocID="{F6A596A4-9D09-4A9B-BB83-C1586F1EE8B1}" presName="background" presStyleLbl="node0" presStyleIdx="2" presStyleCnt="3"/>
      <dgm:spPr/>
    </dgm:pt>
    <dgm:pt modelId="{404A11E3-35B6-4030-8FAA-BA0A335A8B61}" type="pres">
      <dgm:prSet presAssocID="{F6A596A4-9D09-4A9B-BB83-C1586F1EE8B1}" presName="text" presStyleLbl="fgAcc0" presStyleIdx="2" presStyleCnt="3">
        <dgm:presLayoutVars>
          <dgm:chPref val="3"/>
        </dgm:presLayoutVars>
      </dgm:prSet>
      <dgm:spPr/>
    </dgm:pt>
    <dgm:pt modelId="{FF9CFE6B-4DA6-41AC-9D98-FA9C851E82C3}" type="pres">
      <dgm:prSet presAssocID="{F6A596A4-9D09-4A9B-BB83-C1586F1EE8B1}" presName="hierChild2" presStyleCnt="0"/>
      <dgm:spPr/>
    </dgm:pt>
  </dgm:ptLst>
  <dgm:cxnLst>
    <dgm:cxn modelId="{E302A721-B36F-418F-8794-4F35E7741E0E}" type="presOf" srcId="{BA0A866A-E424-47B0-AF88-1FC39C68F466}" destId="{8BF0EB8D-318F-4641-952D-9780EC5BE9F3}" srcOrd="0" destOrd="0" presId="urn:microsoft.com/office/officeart/2005/8/layout/hierarchy1"/>
    <dgm:cxn modelId="{046ACB33-3F65-4C9A-A141-92D9C5E0D163}" type="presOf" srcId="{F6A596A4-9D09-4A9B-BB83-C1586F1EE8B1}" destId="{404A11E3-35B6-4030-8FAA-BA0A335A8B61}" srcOrd="0" destOrd="0" presId="urn:microsoft.com/office/officeart/2005/8/layout/hierarchy1"/>
    <dgm:cxn modelId="{A1DE8942-5D7F-4DFA-BA05-5AE6E485F8A3}" srcId="{CFCF49D9-FD85-47DF-A37F-88C0549CDA2D}" destId="{F6A596A4-9D09-4A9B-BB83-C1586F1EE8B1}" srcOrd="2" destOrd="0" parTransId="{E9C7AB40-AB15-4C1B-9691-73EAE84CECCD}" sibTransId="{9E51F54C-8C1A-43F2-9E5A-84D8761574DF}"/>
    <dgm:cxn modelId="{C565A26E-F7C6-4C5A-9084-A090B43EB691}" type="presOf" srcId="{2EF973C6-D258-4867-A6DD-477C86AA0DE6}" destId="{4C92F68E-731A-4847-AD35-9B9E9E6B7823}" srcOrd="0" destOrd="0" presId="urn:microsoft.com/office/officeart/2005/8/layout/hierarchy1"/>
    <dgm:cxn modelId="{3D55B251-372F-4D15-B8AD-E478C3D14A51}" srcId="{CFCF49D9-FD85-47DF-A37F-88C0549CDA2D}" destId="{2EF973C6-D258-4867-A6DD-477C86AA0DE6}" srcOrd="0" destOrd="0" parTransId="{EF4FE096-2263-445A-88AF-A83A6668064C}" sibTransId="{0A9F70D3-31E7-4015-BD3C-3B3F631FABB2}"/>
    <dgm:cxn modelId="{F3905D55-1E00-4C43-A082-40FE0548EE7A}" type="presOf" srcId="{CFCF49D9-FD85-47DF-A37F-88C0549CDA2D}" destId="{221C9947-4925-4327-AA13-73A08F9E2068}" srcOrd="0" destOrd="0" presId="urn:microsoft.com/office/officeart/2005/8/layout/hierarchy1"/>
    <dgm:cxn modelId="{E336177B-91F0-4A0F-BC96-3931A00FF86A}" srcId="{CFCF49D9-FD85-47DF-A37F-88C0549CDA2D}" destId="{BA0A866A-E424-47B0-AF88-1FC39C68F466}" srcOrd="1" destOrd="0" parTransId="{75E07ED9-CD6D-44E3-9D20-6675C5D9809F}" sibTransId="{FF4B8C1B-92BB-492D-91C6-E4287B44B660}"/>
    <dgm:cxn modelId="{42B1BC93-746A-4158-AF16-A1B71F36AE98}" type="presParOf" srcId="{221C9947-4925-4327-AA13-73A08F9E2068}" destId="{FB0F0880-A44E-4EDF-AAD7-327DB45E9235}" srcOrd="0" destOrd="0" presId="urn:microsoft.com/office/officeart/2005/8/layout/hierarchy1"/>
    <dgm:cxn modelId="{CD621420-0031-445E-B8CB-C4EB0EC5A6E8}" type="presParOf" srcId="{FB0F0880-A44E-4EDF-AAD7-327DB45E9235}" destId="{BB67797C-82C0-4FA8-AFDD-31FCB978736B}" srcOrd="0" destOrd="0" presId="urn:microsoft.com/office/officeart/2005/8/layout/hierarchy1"/>
    <dgm:cxn modelId="{625821EE-BF64-4CC6-A789-0A624F27D7AE}" type="presParOf" srcId="{BB67797C-82C0-4FA8-AFDD-31FCB978736B}" destId="{95546619-7C3D-419A-9246-498DAF436206}" srcOrd="0" destOrd="0" presId="urn:microsoft.com/office/officeart/2005/8/layout/hierarchy1"/>
    <dgm:cxn modelId="{EA62B513-6CA9-48B4-AAFF-856243A0A87A}" type="presParOf" srcId="{BB67797C-82C0-4FA8-AFDD-31FCB978736B}" destId="{4C92F68E-731A-4847-AD35-9B9E9E6B7823}" srcOrd="1" destOrd="0" presId="urn:microsoft.com/office/officeart/2005/8/layout/hierarchy1"/>
    <dgm:cxn modelId="{0359389B-5F91-4677-848F-7374760C4238}" type="presParOf" srcId="{FB0F0880-A44E-4EDF-AAD7-327DB45E9235}" destId="{C864C945-01C9-4E28-92BA-B68D990C5CD6}" srcOrd="1" destOrd="0" presId="urn:microsoft.com/office/officeart/2005/8/layout/hierarchy1"/>
    <dgm:cxn modelId="{70187F75-6FC6-42F5-AB12-E8658DF8BFD0}" type="presParOf" srcId="{221C9947-4925-4327-AA13-73A08F9E2068}" destId="{88718AE0-5C1D-4350-9A6D-8BB6758D8BBB}" srcOrd="1" destOrd="0" presId="urn:microsoft.com/office/officeart/2005/8/layout/hierarchy1"/>
    <dgm:cxn modelId="{92257B6A-5A03-4D48-8164-4B93C1B36F4C}" type="presParOf" srcId="{88718AE0-5C1D-4350-9A6D-8BB6758D8BBB}" destId="{149C4F15-A0DC-4FB5-AC09-1BD30BEA3E4A}" srcOrd="0" destOrd="0" presId="urn:microsoft.com/office/officeart/2005/8/layout/hierarchy1"/>
    <dgm:cxn modelId="{28A97990-DF23-436A-A28B-E334AE76C51E}" type="presParOf" srcId="{149C4F15-A0DC-4FB5-AC09-1BD30BEA3E4A}" destId="{E7F2EF15-779D-4CE9-9AD3-7362CCFF1042}" srcOrd="0" destOrd="0" presId="urn:microsoft.com/office/officeart/2005/8/layout/hierarchy1"/>
    <dgm:cxn modelId="{C27F84CE-CC71-452D-B8F4-395103D017C6}" type="presParOf" srcId="{149C4F15-A0DC-4FB5-AC09-1BD30BEA3E4A}" destId="{8BF0EB8D-318F-4641-952D-9780EC5BE9F3}" srcOrd="1" destOrd="0" presId="urn:microsoft.com/office/officeart/2005/8/layout/hierarchy1"/>
    <dgm:cxn modelId="{586B4119-2958-40E8-A288-7AE62726CA76}" type="presParOf" srcId="{88718AE0-5C1D-4350-9A6D-8BB6758D8BBB}" destId="{A3AE719C-3CAD-4C0C-A1D2-8249A40CC87D}" srcOrd="1" destOrd="0" presId="urn:microsoft.com/office/officeart/2005/8/layout/hierarchy1"/>
    <dgm:cxn modelId="{B21FF491-0F34-482C-A73F-2A55CC68B53C}" type="presParOf" srcId="{221C9947-4925-4327-AA13-73A08F9E2068}" destId="{C2EFD65D-634F-4135-BB46-68C907CC0EEE}" srcOrd="2" destOrd="0" presId="urn:microsoft.com/office/officeart/2005/8/layout/hierarchy1"/>
    <dgm:cxn modelId="{72678B91-F740-472D-ABF5-89C438CE80A6}" type="presParOf" srcId="{C2EFD65D-634F-4135-BB46-68C907CC0EEE}" destId="{173CEB6A-3ECE-464C-8644-57632E90143C}" srcOrd="0" destOrd="0" presId="urn:microsoft.com/office/officeart/2005/8/layout/hierarchy1"/>
    <dgm:cxn modelId="{34732AB6-D178-4A1C-8E62-F8B4EF2A7FCE}" type="presParOf" srcId="{173CEB6A-3ECE-464C-8644-57632E90143C}" destId="{B6EA994D-9F71-4B1D-BE5F-124B0426B43A}" srcOrd="0" destOrd="0" presId="urn:microsoft.com/office/officeart/2005/8/layout/hierarchy1"/>
    <dgm:cxn modelId="{AB79B745-4493-4ADC-BFA2-EF04A38203F6}" type="presParOf" srcId="{173CEB6A-3ECE-464C-8644-57632E90143C}" destId="{404A11E3-35B6-4030-8FAA-BA0A335A8B61}" srcOrd="1" destOrd="0" presId="urn:microsoft.com/office/officeart/2005/8/layout/hierarchy1"/>
    <dgm:cxn modelId="{9657CF1E-82A5-4055-9439-63E12418EE9C}" type="presParOf" srcId="{C2EFD65D-634F-4135-BB46-68C907CC0EEE}" destId="{FF9CFE6B-4DA6-41AC-9D98-FA9C851E82C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45AA65-1B91-48FC-86B6-23EDAA9956F3}">
      <dsp:nvSpPr>
        <dsp:cNvPr id="0" name=""/>
        <dsp:cNvSpPr/>
      </dsp:nvSpPr>
      <dsp:spPr>
        <a:xfrm>
          <a:off x="0" y="289808"/>
          <a:ext cx="6496050" cy="128663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kern="1200"/>
            <a:t>Pabalsta apmērs ir līdz 4 000 </a:t>
          </a:r>
          <a:r>
            <a:rPr lang="lv-LV" sz="2300" i="1" kern="1200"/>
            <a:t>euro </a:t>
          </a:r>
          <a:r>
            <a:rPr lang="lv-LV" sz="2300" kern="1200"/>
            <a:t>personai,  kura pārvietojas riteņkrēslā;</a:t>
          </a:r>
          <a:endParaRPr lang="en-US" sz="2300" kern="1200"/>
        </a:p>
      </dsp:txBody>
      <dsp:txXfrm>
        <a:off x="62808" y="352616"/>
        <a:ext cx="6370434" cy="1161018"/>
      </dsp:txXfrm>
    </dsp:sp>
    <dsp:sp modelId="{5ECC4B83-3CFF-42E0-A429-E867B4965599}">
      <dsp:nvSpPr>
        <dsp:cNvPr id="0" name=""/>
        <dsp:cNvSpPr/>
      </dsp:nvSpPr>
      <dsp:spPr>
        <a:xfrm>
          <a:off x="0" y="1642682"/>
          <a:ext cx="6496050" cy="1286634"/>
        </a:xfrm>
        <a:prstGeom prst="roundRect">
          <a:avLst/>
        </a:prstGeom>
        <a:gradFill rotWithShape="0">
          <a:gsLst>
            <a:gs pos="0">
              <a:schemeClr val="accent2">
                <a:hueOff val="1620045"/>
                <a:satOff val="225"/>
                <a:lumOff val="196"/>
                <a:alphaOff val="0"/>
                <a:tint val="98000"/>
                <a:lumMod val="114000"/>
              </a:schemeClr>
            </a:gs>
            <a:gs pos="100000">
              <a:schemeClr val="accent2">
                <a:hueOff val="1620045"/>
                <a:satOff val="225"/>
                <a:lumOff val="196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kern="1200"/>
            <a:t>Pabalsta apmērs līdz 1 500 </a:t>
          </a:r>
          <a:r>
            <a:rPr lang="lv-LV" sz="2300" i="1" kern="1200"/>
            <a:t>euro</a:t>
          </a:r>
          <a:r>
            <a:rPr lang="lv-LV" sz="2300" kern="1200"/>
            <a:t> personai ar redzes invaliditāti.</a:t>
          </a:r>
          <a:endParaRPr lang="en-US" sz="2300" kern="1200"/>
        </a:p>
      </dsp:txBody>
      <dsp:txXfrm>
        <a:off x="62808" y="1705490"/>
        <a:ext cx="6370434" cy="1161018"/>
      </dsp:txXfrm>
    </dsp:sp>
    <dsp:sp modelId="{42B14D1F-34DF-4466-A84F-84F227EDDB21}">
      <dsp:nvSpPr>
        <dsp:cNvPr id="0" name=""/>
        <dsp:cNvSpPr/>
      </dsp:nvSpPr>
      <dsp:spPr>
        <a:xfrm>
          <a:off x="0" y="2995557"/>
          <a:ext cx="6496050" cy="1286634"/>
        </a:xfrm>
        <a:prstGeom prst="roundRect">
          <a:avLst/>
        </a:prstGeom>
        <a:gradFill rotWithShape="0">
          <a:gsLst>
            <a:gs pos="0">
              <a:schemeClr val="accent2">
                <a:hueOff val="3240090"/>
                <a:satOff val="451"/>
                <a:lumOff val="392"/>
                <a:alphaOff val="0"/>
                <a:tint val="98000"/>
                <a:lumMod val="114000"/>
              </a:schemeClr>
            </a:gs>
            <a:gs pos="100000">
              <a:schemeClr val="accent2">
                <a:hueOff val="3240090"/>
                <a:satOff val="451"/>
                <a:lumOff val="39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kern="1200"/>
            <a:t>Rīgas Sociālais dienests samaksā par mājokļa pielāgošanas darbiem būvkomersantam pēc darbu pieņemšanas.</a:t>
          </a:r>
          <a:endParaRPr lang="en-US" sz="2300" kern="1200"/>
        </a:p>
      </dsp:txBody>
      <dsp:txXfrm>
        <a:off x="62808" y="3058365"/>
        <a:ext cx="6370434" cy="1161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BA458-ECD5-4566-9FCB-3D553F0166A3}">
      <dsp:nvSpPr>
        <dsp:cNvPr id="0" name=""/>
        <dsp:cNvSpPr/>
      </dsp:nvSpPr>
      <dsp:spPr>
        <a:xfrm>
          <a:off x="85120" y="162"/>
          <a:ext cx="4596484" cy="2918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ACAC0-F5F6-41E1-9600-7D324D8AC294}">
      <dsp:nvSpPr>
        <dsp:cNvPr id="0" name=""/>
        <dsp:cNvSpPr/>
      </dsp:nvSpPr>
      <dsp:spPr>
        <a:xfrm>
          <a:off x="595840" y="485346"/>
          <a:ext cx="4596484" cy="29187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/>
            <a:t>2021.gadā saņemt 68 iesniegumi, no tiem – 8 gadījumos atcelti pirmie lēmumi, jo personas nav iesniegušas informāciju par komersantu, kurš veiks mājokļa pielāgošanu vai mainīja viedokli par nepieciešamību veikt mājokļa pielāgošanu; </a:t>
          </a:r>
          <a:endParaRPr lang="en-US" sz="2000" kern="1200"/>
        </a:p>
      </dsp:txBody>
      <dsp:txXfrm>
        <a:off x="681328" y="570834"/>
        <a:ext cx="4425508" cy="2747791"/>
      </dsp:txXfrm>
    </dsp:sp>
    <dsp:sp modelId="{9A31A843-05A2-4723-9EBF-8CD65DB111FD}">
      <dsp:nvSpPr>
        <dsp:cNvPr id="0" name=""/>
        <dsp:cNvSpPr/>
      </dsp:nvSpPr>
      <dsp:spPr>
        <a:xfrm>
          <a:off x="5703045" y="162"/>
          <a:ext cx="4596484" cy="29187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5E3E7-58B3-4BEA-B255-798FD325EDC4}">
      <dsp:nvSpPr>
        <dsp:cNvPr id="0" name=""/>
        <dsp:cNvSpPr/>
      </dsp:nvSpPr>
      <dsp:spPr>
        <a:xfrm>
          <a:off x="6213765" y="485346"/>
          <a:ext cx="4596484" cy="29187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kern="1200"/>
            <a:t>2022.gadā saņemti 39 iesniegumi, no tiem – 7 gadījumos atcelti pirmie lēmumi, jo personas nav iesniegušas informāciju par komersantu, kurš veiks mājokļa pielāgošanu vai mainīja viedokli par nepieciešamību veikt mājokļa pielāgošanu; 3 gadījumos – atteikums. </a:t>
          </a:r>
          <a:endParaRPr lang="en-US" sz="2000" kern="1200"/>
        </a:p>
      </dsp:txBody>
      <dsp:txXfrm>
        <a:off x="6299253" y="570834"/>
        <a:ext cx="4425508" cy="27477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546619-7C3D-419A-9246-498DAF436206}">
      <dsp:nvSpPr>
        <dsp:cNvPr id="0" name=""/>
        <dsp:cNvSpPr/>
      </dsp:nvSpPr>
      <dsp:spPr>
        <a:xfrm>
          <a:off x="0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2F68E-731A-4847-AD35-9B9E9E6B7823}">
      <dsp:nvSpPr>
        <dsp:cNvPr id="0" name=""/>
        <dsp:cNvSpPr/>
      </dsp:nvSpPr>
      <dsp:spPr>
        <a:xfrm>
          <a:off x="340480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 dirty="0"/>
            <a:t>2021.gadā - 20 klientiem, par kopējo summu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 dirty="0"/>
            <a:t>74 900.77 </a:t>
          </a:r>
          <a:r>
            <a:rPr lang="lv-LV" sz="1700" i="1" kern="1200" dirty="0" err="1"/>
            <a:t>euro</a:t>
          </a:r>
          <a:endParaRPr lang="en-US" sz="1700" kern="1200" dirty="0"/>
        </a:p>
      </dsp:txBody>
      <dsp:txXfrm>
        <a:off x="397472" y="947936"/>
        <a:ext cx="2950338" cy="1831860"/>
      </dsp:txXfrm>
    </dsp:sp>
    <dsp:sp modelId="{E7F2EF15-779D-4CE9-9AD3-7362CCFF1042}">
      <dsp:nvSpPr>
        <dsp:cNvPr id="0" name=""/>
        <dsp:cNvSpPr/>
      </dsp:nvSpPr>
      <dsp:spPr>
        <a:xfrm>
          <a:off x="3745283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0EB8D-318F-4641-952D-9780EC5BE9F3}">
      <dsp:nvSpPr>
        <dsp:cNvPr id="0" name=""/>
        <dsp:cNvSpPr/>
      </dsp:nvSpPr>
      <dsp:spPr>
        <a:xfrm>
          <a:off x="4085763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 dirty="0"/>
            <a:t>2022.gadā - 23 klientiem, par kopējo summu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 dirty="0"/>
            <a:t>91 536.49 </a:t>
          </a:r>
          <a:r>
            <a:rPr lang="lv-LV" sz="1700" i="1" kern="1200" dirty="0" err="1"/>
            <a:t>euro</a:t>
          </a:r>
          <a:endParaRPr lang="en-US" sz="1700" kern="1200" dirty="0"/>
        </a:p>
      </dsp:txBody>
      <dsp:txXfrm>
        <a:off x="4142755" y="947936"/>
        <a:ext cx="2950338" cy="1831860"/>
      </dsp:txXfrm>
    </dsp:sp>
    <dsp:sp modelId="{B6EA994D-9F71-4B1D-BE5F-124B0426B43A}">
      <dsp:nvSpPr>
        <dsp:cNvPr id="0" name=""/>
        <dsp:cNvSpPr/>
      </dsp:nvSpPr>
      <dsp:spPr>
        <a:xfrm>
          <a:off x="7490566" y="567487"/>
          <a:ext cx="3064322" cy="1945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4A11E3-35B6-4030-8FAA-BA0A335A8B61}">
      <dsp:nvSpPr>
        <dsp:cNvPr id="0" name=""/>
        <dsp:cNvSpPr/>
      </dsp:nvSpPr>
      <dsp:spPr>
        <a:xfrm>
          <a:off x="7831047" y="890944"/>
          <a:ext cx="3064322" cy="1945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/>
            <a:t>no 2022.gadā apmaksātajiem pabalstiem, 15 klientiem, kuriem iesniegums bija iesniegts 2021.gadā, par kopējo summu 59 567.23 </a:t>
          </a:r>
          <a:r>
            <a:rPr lang="lv-LV" sz="1700" i="1" kern="1200"/>
            <a:t>euro</a:t>
          </a:r>
          <a:r>
            <a:rPr lang="lv-LV" sz="1700" kern="1200"/>
            <a:t>.</a:t>
          </a:r>
          <a:endParaRPr lang="en-US" sz="1700" kern="1200"/>
        </a:p>
      </dsp:txBody>
      <dsp:txXfrm>
        <a:off x="7888039" y="947936"/>
        <a:ext cx="2950338" cy="1831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CF4F-578B-4F17-B347-82EC9C9559AA}" type="datetimeFigureOut">
              <a:rPr lang="lv-LV" smtClean="0"/>
              <a:t>03.01.2023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7B23-8E12-4394-AA1D-A714A6BE01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06300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āmas 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CF4F-578B-4F17-B347-82EC9C9559AA}" type="datetimeFigureOut">
              <a:rPr lang="lv-LV" smtClean="0"/>
              <a:t>03.01.2023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7B23-8E12-4394-AA1D-A714A6BE01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9537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CF4F-578B-4F17-B347-82EC9C9559AA}" type="datetimeFigureOut">
              <a:rPr lang="lv-LV" smtClean="0"/>
              <a:t>03.01.2023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7B23-8E12-4394-AA1D-A714A6BE01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48600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lv-LV"/>
              <a:t>Noklikšķiniet, lai rediģētu šablona teksta stilus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CF4F-578B-4F17-B347-82EC9C9559AA}" type="datetimeFigureOut">
              <a:rPr lang="lv-LV" smtClean="0"/>
              <a:t>03.01.2023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7B23-8E12-4394-AA1D-A714A6BE0138}" type="slidenum">
              <a:rPr lang="lv-LV" smtClean="0"/>
              <a:t>‹#›</a:t>
            </a:fld>
            <a:endParaRPr lang="lv-LV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7705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CF4F-578B-4F17-B347-82EC9C9559AA}" type="datetimeFigureOut">
              <a:rPr lang="lv-LV" smtClean="0"/>
              <a:t>03.01.2023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7B23-8E12-4394-AA1D-A714A6BE01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79777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CF4F-578B-4F17-B347-82EC9C9559AA}" type="datetimeFigureOut">
              <a:rPr lang="lv-LV" smtClean="0"/>
              <a:t>03.01.2023</a:t>
            </a:fld>
            <a:endParaRPr lang="lv-LV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7B23-8E12-4394-AA1D-A714A6BE01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49115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ttēlu k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CF4F-578B-4F17-B347-82EC9C9559AA}" type="datetimeFigureOut">
              <a:rPr lang="lv-LV" smtClean="0"/>
              <a:t>03.01.2023</a:t>
            </a:fld>
            <a:endParaRPr lang="lv-LV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7B23-8E12-4394-AA1D-A714A6BE01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66458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CF4F-578B-4F17-B347-82EC9C9559AA}" type="datetimeFigureOut">
              <a:rPr lang="lv-LV" smtClean="0"/>
              <a:t>03.01.2023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7B23-8E12-4394-AA1D-A714A6BE01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45433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CF4F-578B-4F17-B347-82EC9C9559AA}" type="datetimeFigureOut">
              <a:rPr lang="lv-LV" smtClean="0"/>
              <a:t>03.01.2023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7B23-8E12-4394-AA1D-A714A6BE01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6137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CF4F-578B-4F17-B347-82EC9C9559AA}" type="datetimeFigureOut">
              <a:rPr lang="lv-LV" smtClean="0"/>
              <a:t>03.01.2023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7B23-8E12-4394-AA1D-A714A6BE01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3531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CF4F-578B-4F17-B347-82EC9C9559AA}" type="datetimeFigureOut">
              <a:rPr lang="lv-LV" smtClean="0"/>
              <a:t>03.01.2023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7B23-8E12-4394-AA1D-A714A6BE01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9037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CF4F-578B-4F17-B347-82EC9C9559AA}" type="datetimeFigureOut">
              <a:rPr lang="lv-LV" smtClean="0"/>
              <a:t>03.01.2023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7B23-8E12-4394-AA1D-A714A6BE01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2633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CF4F-578B-4F17-B347-82EC9C9559AA}" type="datetimeFigureOut">
              <a:rPr lang="lv-LV" smtClean="0"/>
              <a:t>03.01.2023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7B23-8E12-4394-AA1D-A714A6BE01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0415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CF4F-578B-4F17-B347-82EC9C9559AA}" type="datetimeFigureOut">
              <a:rPr lang="lv-LV" smtClean="0"/>
              <a:t>03.01.2023</a:t>
            </a:fld>
            <a:endParaRPr lang="lv-LV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7B23-8E12-4394-AA1D-A714A6BE01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0023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CF4F-578B-4F17-B347-82EC9C9559AA}" type="datetimeFigureOut">
              <a:rPr lang="lv-LV" smtClean="0"/>
              <a:t>03.01.2023</a:t>
            </a:fld>
            <a:endParaRPr lang="lv-LV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7B23-8E12-4394-AA1D-A714A6BE01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07510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CF4F-578B-4F17-B347-82EC9C9559AA}" type="datetimeFigureOut">
              <a:rPr lang="lv-LV" smtClean="0"/>
              <a:t>03.01.2023</a:t>
            </a:fld>
            <a:endParaRPr lang="lv-LV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7B23-8E12-4394-AA1D-A714A6BE01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7090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0CF4F-578B-4F17-B347-82EC9C9559AA}" type="datetimeFigureOut">
              <a:rPr lang="lv-LV" smtClean="0"/>
              <a:t>03.01.2023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07B23-8E12-4394-AA1D-A714A6BE01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8933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190CF4F-578B-4F17-B347-82EC9C9559AA}" type="datetimeFigureOut">
              <a:rPr lang="lv-LV" smtClean="0"/>
              <a:t>03.01.2023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07B23-8E12-4394-AA1D-A714A6BE01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789096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F2605DFD-7019-4EA1-9CEF-8485CDB80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2012" y="1447800"/>
            <a:ext cx="5222325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lv-LV" sz="4000" dirty="0">
                <a:solidFill>
                  <a:srgbClr val="EBEBEB"/>
                </a:solidFill>
              </a:rPr>
              <a:t>Mājokļa pielāgošana Rīgas </a:t>
            </a:r>
            <a:r>
              <a:rPr lang="lv-LV" sz="4000" dirty="0" err="1">
                <a:solidFill>
                  <a:srgbClr val="EBEBEB"/>
                </a:solidFill>
              </a:rPr>
              <a:t>valstspilsētas</a:t>
            </a:r>
            <a:r>
              <a:rPr lang="lv-LV" sz="4000" dirty="0">
                <a:solidFill>
                  <a:srgbClr val="EBEBEB"/>
                </a:solidFill>
              </a:rPr>
              <a:t> pašvaldības iedzīvotājiem 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7A204D49-0DE5-4071-BB44-09E112F29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2012" y="4777380"/>
            <a:ext cx="5222326" cy="8614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lv-LV" sz="110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lv-LV" sz="110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lv-LV" sz="1100">
                <a:solidFill>
                  <a:schemeClr val="tx2">
                    <a:lumMod val="40000"/>
                    <a:lumOff val="60000"/>
                  </a:schemeClr>
                </a:solidFill>
              </a:rPr>
              <a:t>Rīgas Sociālais dienests</a:t>
            </a:r>
          </a:p>
        </p:txBody>
      </p:sp>
      <p:sp>
        <p:nvSpPr>
          <p:cNvPr id="25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B4DF94D8-B832-4994-8790-90EFF8D299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0" r="6579"/>
          <a:stretch/>
        </p:blipFill>
        <p:spPr>
          <a:xfrm>
            <a:off x="20" y="10"/>
            <a:ext cx="4481944" cy="6857990"/>
          </a:xfrm>
          <a:custGeom>
            <a:avLst/>
            <a:gdLst/>
            <a:ahLst/>
            <a:cxnLst/>
            <a:rect l="l" t="t" r="r" b="b"/>
            <a:pathLst>
              <a:path w="4481964" h="6858000">
                <a:moveTo>
                  <a:pt x="0" y="0"/>
                </a:moveTo>
                <a:lnTo>
                  <a:pt x="3137249" y="0"/>
                </a:ln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6" name="Rectangle 22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E671F5D8-8F7E-42A4-B5AC-971BC612C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4723" y="6059624"/>
            <a:ext cx="628571" cy="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8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33544E52-B1E7-4D82-B222-1EA7E66DF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lv-LV">
                <a:solidFill>
                  <a:srgbClr val="FFFFFF"/>
                </a:solidFill>
              </a:rPr>
              <a:t>Normatīvais regulējums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9C9CB8F-D11B-4D2C-92BB-9E8A16023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lv-LV" sz="1700">
                <a:latin typeface="+mn-lt"/>
                <a:cs typeface="Aldhabi" panose="020B0604020202020204" pitchFamily="2" charset="-78"/>
              </a:rPr>
              <a:t>Rīgas domes 03.04.2020. saistošie noteikumi Nr.10 «</a:t>
            </a:r>
            <a:r>
              <a:rPr lang="lv-LV" sz="1700" i="0" u="none" strike="noStrike" baseline="0">
                <a:latin typeface="+mn-lt"/>
                <a:cs typeface="Aldhabi" panose="020B0604020202020204" pitchFamily="2" charset="-78"/>
              </a:rPr>
              <a:t>Par Rīgas </a:t>
            </a:r>
            <a:r>
              <a:rPr lang="lv-LV" sz="1700" i="0" u="none" strike="noStrike" baseline="0" err="1">
                <a:latin typeface="+mn-lt"/>
                <a:cs typeface="Aldhabi" panose="020B0604020202020204" pitchFamily="2" charset="-78"/>
              </a:rPr>
              <a:t>valstspilsētas</a:t>
            </a:r>
            <a:r>
              <a:rPr lang="lv-LV" sz="1700" i="0" u="none" strike="noStrike" baseline="0">
                <a:latin typeface="+mn-lt"/>
                <a:cs typeface="Aldhabi" panose="020B0604020202020204" pitchFamily="2" charset="-78"/>
              </a:rPr>
              <a:t> pašvaldības pabalstu mājokļa pielāgošanai personām, kuras pārvietojas </a:t>
            </a:r>
            <a:r>
              <a:rPr lang="lv-LV" sz="1700" i="0" u="none" strike="noStrike" baseline="0" err="1">
                <a:latin typeface="+mn-lt"/>
                <a:cs typeface="Aldhabi" panose="020B0604020202020204" pitchFamily="2" charset="-78"/>
              </a:rPr>
              <a:t>riteņkrēslā</a:t>
            </a:r>
            <a:r>
              <a:rPr lang="lv-LV" sz="1700" i="0" u="none" strike="noStrike" baseline="0">
                <a:latin typeface="+mn-lt"/>
                <a:cs typeface="Aldhabi" panose="020B0604020202020204" pitchFamily="2" charset="-78"/>
              </a:rPr>
              <a:t>, un personām ar redzes invaliditāti» nosaka pabalsta mājokļa pielāgošanai pieprasīšanas, piešķiršanas un izmaksas kārtību. </a:t>
            </a:r>
          </a:p>
          <a:p>
            <a:pPr marL="0" indent="0">
              <a:lnSpc>
                <a:spcPct val="90000"/>
              </a:lnSpc>
              <a:buNone/>
            </a:pPr>
            <a:endParaRPr lang="lv-LV" sz="17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dhabi" panose="020B0604020202020204" pitchFamily="2" charset="-7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lv-LV" sz="17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dhabi" panose="020B0604020202020204" pitchFamily="2" charset="-78"/>
              </a:rPr>
              <a:t>Tiesības saņemt pabalstu ir pašvaldības administratīvajā teritorijā dzīvesvietu deklarējušai personai, kura ir atzīta par:</a:t>
            </a:r>
          </a:p>
          <a:p>
            <a:pPr>
              <a:lnSpc>
                <a:spcPct val="90000"/>
              </a:lnSpc>
            </a:pPr>
            <a:r>
              <a:rPr lang="lv-LV" sz="1700"/>
              <a:t>I vai II grupas invalīdu vai bērnu invalīdu un pārvietojas </a:t>
            </a:r>
            <a:r>
              <a:rPr lang="lv-LV" sz="1700" err="1"/>
              <a:t>riteņkrēslā</a:t>
            </a:r>
            <a:r>
              <a:rPr lang="lv-LV" sz="1700"/>
              <a:t>;</a:t>
            </a:r>
          </a:p>
          <a:p>
            <a:pPr>
              <a:lnSpc>
                <a:spcPct val="90000"/>
              </a:lnSpc>
            </a:pPr>
            <a:r>
              <a:rPr lang="lv-LV" sz="1700"/>
              <a:t>personai ar I vai II grupas redzes invaliditāti vai bērnam ar redzes invaliditāti.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lv-LV" sz="17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9675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19AB3706-A5D6-4FBA-BA4F-D8DEBD1F3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3" y="1645920"/>
            <a:ext cx="3522879" cy="4470821"/>
          </a:xfrm>
        </p:spPr>
        <p:txBody>
          <a:bodyPr>
            <a:normAutofit/>
          </a:bodyPr>
          <a:lstStyle/>
          <a:p>
            <a:pPr algn="r"/>
            <a:r>
              <a:rPr lang="lv-LV" sz="3900">
                <a:solidFill>
                  <a:srgbClr val="FFFFFF"/>
                </a:solidFill>
              </a:rPr>
              <a:t>Pabalsta pieprasīšanas kārtība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1242AE5-4DBA-4859-9B75-24A17EB63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4109" y="1645920"/>
            <a:ext cx="5919503" cy="447082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lv-LV"/>
              <a:t>Lai saņemtu pabalstu, persona vai tās likumiskais pārstāvis vēršas Rīgas Sociālajā dienestā un iesniedz: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lv-LV"/>
              <a:t>iesniegumu pabalsta saņemšanai;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lv-LV"/>
              <a:t>Izrakstu no medicīniskās kartes (veidlapa 027/u) vai ārstējošā ārsta atzinumu, kas satur nepieciešamo medicīnisko informāciju dienesta </a:t>
            </a:r>
            <a:r>
              <a:rPr lang="lv-LV" err="1"/>
              <a:t>ergoterapeita</a:t>
            </a:r>
            <a:r>
              <a:rPr lang="lv-LV"/>
              <a:t> atzinuma sagatavošanai;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lv-LV"/>
              <a:t>īres līguma kopiju (uzrādot oriģinālu);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lv-LV"/>
              <a:t>mājokļa īpašnieka rakstisku piekrišanu mājokļa pielāgošanai, ja persona nav mājokļa īpašnieks.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lv-LV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lv-LV"/>
          </a:p>
          <a:p>
            <a:pPr marL="0" indent="0">
              <a:lnSpc>
                <a:spcPct val="90000"/>
              </a:lnSpc>
              <a:buNone/>
            </a:pP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49572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8EC00A6D-DEF4-4E65-9B23-80D0921C0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lv-LV" sz="3200">
                <a:solidFill>
                  <a:srgbClr val="F2F2F2"/>
                </a:solidFill>
              </a:rPr>
              <a:t>Pabalsta apmērs un izmaksas kārtība</a:t>
            </a:r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1" name="Satura vietturis 2">
            <a:extLst>
              <a:ext uri="{FF2B5EF4-FFF2-40B4-BE49-F238E27FC236}">
                <a16:creationId xmlns:a16="http://schemas.microsoft.com/office/drawing/2014/main" id="{6E18E02C-477D-D7B4-45B4-D4E69BEEE8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962066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0224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E3A96B2-EF0B-4382-9BC2-9281F3422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lv-LV">
                <a:solidFill>
                  <a:srgbClr val="EBEBEB"/>
                </a:solidFill>
              </a:rPr>
              <a:t>Saņemtie iesniegumi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Satura vietturis 2">
            <a:extLst>
              <a:ext uri="{FF2B5EF4-FFF2-40B4-BE49-F238E27FC236}">
                <a16:creationId xmlns:a16="http://schemas.microsoft.com/office/drawing/2014/main" id="{8D3E571D-08D5-7979-7A51-C0C2489AC6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154490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4552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B43F3D9E-7E50-4DB0-82DA-00B74ACB6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lv-LV" sz="3300">
                <a:solidFill>
                  <a:srgbClr val="EBEBEB"/>
                </a:solidFill>
              </a:rPr>
              <a:t>Mājokļa pielāgošanai izmaksātie pabalsti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Satura vietturis 2">
            <a:extLst>
              <a:ext uri="{FF2B5EF4-FFF2-40B4-BE49-F238E27FC236}">
                <a16:creationId xmlns:a16="http://schemas.microsoft.com/office/drawing/2014/main" id="{B8F380E3-770F-51D6-692B-4DCDBB98D0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813593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6765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04CE766-376B-40A9-9B24-EA737F0BB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sz="3200" dirty="0"/>
              <a:t>Sadarbības partneri, kuri Rīgas Sociālā dienesta klientiem veica mājokļa pielāgošanas darbus</a:t>
            </a:r>
          </a:p>
        </p:txBody>
      </p:sp>
      <p:pic>
        <p:nvPicPr>
          <p:cNvPr id="4" name="Satura vietturis 3">
            <a:extLst>
              <a:ext uri="{FF2B5EF4-FFF2-40B4-BE49-F238E27FC236}">
                <a16:creationId xmlns:a16="http://schemas.microsoft.com/office/drawing/2014/main" id="{B42418BB-F0DE-485A-BB7F-0EF7668D2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2653" y="2052638"/>
            <a:ext cx="7921427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20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27238C-8EAF-4098-86E6-7723B7DAE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36">
            <a:extLst>
              <a:ext uri="{FF2B5EF4-FFF2-40B4-BE49-F238E27FC236}">
                <a16:creationId xmlns:a16="http://schemas.microsoft.com/office/drawing/2014/main" id="{992F97B1-1891-4FCC-9E5F-BA97EDB48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351010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60000"/>
              <a:lumOff val="40000"/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78C6C821-FEE1-4EB6-9590-C021440C7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5" y="0"/>
            <a:ext cx="9700459" cy="6858001"/>
          </a:xfrm>
          <a:custGeom>
            <a:avLst/>
            <a:gdLst>
              <a:gd name="connsiteX0" fmla="*/ 0 w 9700459"/>
              <a:gd name="connsiteY0" fmla="*/ 0 h 6858001"/>
              <a:gd name="connsiteX1" fmla="*/ 1323975 w 9700459"/>
              <a:gd name="connsiteY1" fmla="*/ 0 h 6858001"/>
              <a:gd name="connsiteX2" fmla="*/ 1517015 w 9700459"/>
              <a:gd name="connsiteY2" fmla="*/ 0 h 6858001"/>
              <a:gd name="connsiteX3" fmla="*/ 3241265 w 9700459"/>
              <a:gd name="connsiteY3" fmla="*/ 0 h 6858001"/>
              <a:gd name="connsiteX4" fmla="*/ 3241265 w 9700459"/>
              <a:gd name="connsiteY4" fmla="*/ 1 h 6858001"/>
              <a:gd name="connsiteX5" fmla="*/ 8355744 w 9700459"/>
              <a:gd name="connsiteY5" fmla="*/ 1 h 6858001"/>
              <a:gd name="connsiteX6" fmla="*/ 8355744 w 9700459"/>
              <a:gd name="connsiteY6" fmla="*/ 0 h 6858001"/>
              <a:gd name="connsiteX7" fmla="*/ 9699282 w 9700459"/>
              <a:gd name="connsiteY7" fmla="*/ 0 h 6858001"/>
              <a:gd name="connsiteX8" fmla="*/ 9674237 w 9700459"/>
              <a:gd name="connsiteY8" fmla="*/ 155677 h 6858001"/>
              <a:gd name="connsiteX9" fmla="*/ 9650368 w 9700459"/>
              <a:gd name="connsiteY9" fmla="*/ 310668 h 6858001"/>
              <a:gd name="connsiteX10" fmla="*/ 9627004 w 9700459"/>
              <a:gd name="connsiteY10" fmla="*/ 466344 h 6858001"/>
              <a:gd name="connsiteX11" fmla="*/ 9607001 w 9700459"/>
              <a:gd name="connsiteY11" fmla="*/ 622707 h 6858001"/>
              <a:gd name="connsiteX12" fmla="*/ 9586830 w 9700459"/>
              <a:gd name="connsiteY12" fmla="*/ 778383 h 6858001"/>
              <a:gd name="connsiteX13" fmla="*/ 9568004 w 9700459"/>
              <a:gd name="connsiteY13" fmla="*/ 934746 h 6858001"/>
              <a:gd name="connsiteX14" fmla="*/ 9551868 w 9700459"/>
              <a:gd name="connsiteY14" fmla="*/ 1089051 h 6858001"/>
              <a:gd name="connsiteX15" fmla="*/ 9536572 w 9700459"/>
              <a:gd name="connsiteY15" fmla="*/ 1245413 h 6858001"/>
              <a:gd name="connsiteX16" fmla="*/ 9522620 w 9700459"/>
              <a:gd name="connsiteY16" fmla="*/ 1401090 h 6858001"/>
              <a:gd name="connsiteX17" fmla="*/ 9510518 w 9700459"/>
              <a:gd name="connsiteY17" fmla="*/ 1554023 h 6858001"/>
              <a:gd name="connsiteX18" fmla="*/ 9498415 w 9700459"/>
              <a:gd name="connsiteY18" fmla="*/ 1709014 h 6858001"/>
              <a:gd name="connsiteX19" fmla="*/ 9488330 w 9700459"/>
              <a:gd name="connsiteY19" fmla="*/ 1861947 h 6858001"/>
              <a:gd name="connsiteX20" fmla="*/ 9480430 w 9700459"/>
              <a:gd name="connsiteY20" fmla="*/ 2014881 h 6858001"/>
              <a:gd name="connsiteX21" fmla="*/ 9472193 w 9700459"/>
              <a:gd name="connsiteY21" fmla="*/ 2167128 h 6858001"/>
              <a:gd name="connsiteX22" fmla="*/ 9465302 w 9700459"/>
              <a:gd name="connsiteY22" fmla="*/ 2318004 h 6858001"/>
              <a:gd name="connsiteX23" fmla="*/ 9460427 w 9700459"/>
              <a:gd name="connsiteY23" fmla="*/ 2467509 h 6858001"/>
              <a:gd name="connsiteX24" fmla="*/ 9456225 w 9700459"/>
              <a:gd name="connsiteY24" fmla="*/ 2617013 h 6858001"/>
              <a:gd name="connsiteX25" fmla="*/ 9452191 w 9700459"/>
              <a:gd name="connsiteY25" fmla="*/ 2765146 h 6858001"/>
              <a:gd name="connsiteX26" fmla="*/ 9450342 w 9700459"/>
              <a:gd name="connsiteY26" fmla="*/ 2911221 h 6858001"/>
              <a:gd name="connsiteX27" fmla="*/ 9448325 w 9700459"/>
              <a:gd name="connsiteY27" fmla="*/ 3057297 h 6858001"/>
              <a:gd name="connsiteX28" fmla="*/ 9447316 w 9700459"/>
              <a:gd name="connsiteY28" fmla="*/ 3201315 h 6858001"/>
              <a:gd name="connsiteX29" fmla="*/ 9448325 w 9700459"/>
              <a:gd name="connsiteY29" fmla="*/ 3343961 h 6858001"/>
              <a:gd name="connsiteX30" fmla="*/ 9448325 w 9700459"/>
              <a:gd name="connsiteY30" fmla="*/ 3485236 h 6858001"/>
              <a:gd name="connsiteX31" fmla="*/ 9450342 w 9700459"/>
              <a:gd name="connsiteY31" fmla="*/ 3625139 h 6858001"/>
              <a:gd name="connsiteX32" fmla="*/ 9453367 w 9700459"/>
              <a:gd name="connsiteY32" fmla="*/ 3762299 h 6858001"/>
              <a:gd name="connsiteX33" fmla="*/ 9456225 w 9700459"/>
              <a:gd name="connsiteY33" fmla="*/ 3898087 h 6858001"/>
              <a:gd name="connsiteX34" fmla="*/ 9459419 w 9700459"/>
              <a:gd name="connsiteY34" fmla="*/ 4031133 h 6858001"/>
              <a:gd name="connsiteX35" fmla="*/ 9464293 w 9700459"/>
              <a:gd name="connsiteY35" fmla="*/ 4163492 h 6858001"/>
              <a:gd name="connsiteX36" fmla="*/ 9469504 w 9700459"/>
              <a:gd name="connsiteY36" fmla="*/ 4293793 h 6858001"/>
              <a:gd name="connsiteX37" fmla="*/ 9474210 w 9700459"/>
              <a:gd name="connsiteY37" fmla="*/ 4421352 h 6858001"/>
              <a:gd name="connsiteX38" fmla="*/ 9487490 w 9700459"/>
              <a:gd name="connsiteY38" fmla="*/ 4670298 h 6858001"/>
              <a:gd name="connsiteX39" fmla="*/ 9501609 w 9700459"/>
              <a:gd name="connsiteY39" fmla="*/ 4908956 h 6858001"/>
              <a:gd name="connsiteX40" fmla="*/ 9516401 w 9700459"/>
              <a:gd name="connsiteY40" fmla="*/ 5138013 h 6858001"/>
              <a:gd name="connsiteX41" fmla="*/ 9532706 w 9700459"/>
              <a:gd name="connsiteY41" fmla="*/ 5354726 h 6858001"/>
              <a:gd name="connsiteX42" fmla="*/ 9549683 w 9700459"/>
              <a:gd name="connsiteY42" fmla="*/ 5561838 h 6858001"/>
              <a:gd name="connsiteX43" fmla="*/ 9568004 w 9700459"/>
              <a:gd name="connsiteY43" fmla="*/ 5753862 h 6858001"/>
              <a:gd name="connsiteX44" fmla="*/ 9585990 w 9700459"/>
              <a:gd name="connsiteY44" fmla="*/ 5934227 h 6858001"/>
              <a:gd name="connsiteX45" fmla="*/ 9603975 w 9700459"/>
              <a:gd name="connsiteY45" fmla="*/ 6100191 h 6858001"/>
              <a:gd name="connsiteX46" fmla="*/ 9620952 w 9700459"/>
              <a:gd name="connsiteY46" fmla="*/ 6252438 h 6858001"/>
              <a:gd name="connsiteX47" fmla="*/ 9637089 w 9700459"/>
              <a:gd name="connsiteY47" fmla="*/ 6387541 h 6858001"/>
              <a:gd name="connsiteX48" fmla="*/ 9652385 w 9700459"/>
              <a:gd name="connsiteY48" fmla="*/ 6509613 h 6858001"/>
              <a:gd name="connsiteX49" fmla="*/ 9665160 w 9700459"/>
              <a:gd name="connsiteY49" fmla="*/ 6612483 h 6858001"/>
              <a:gd name="connsiteX50" fmla="*/ 9677262 w 9700459"/>
              <a:gd name="connsiteY50" fmla="*/ 6698894 h 6858001"/>
              <a:gd name="connsiteX51" fmla="*/ 9694576 w 9700459"/>
              <a:gd name="connsiteY51" fmla="*/ 6817538 h 6858001"/>
              <a:gd name="connsiteX52" fmla="*/ 9700459 w 9700459"/>
              <a:gd name="connsiteY52" fmla="*/ 6858000 h 6858001"/>
              <a:gd name="connsiteX53" fmla="*/ 8795105 w 9700459"/>
              <a:gd name="connsiteY53" fmla="*/ 6858000 h 6858001"/>
              <a:gd name="connsiteX54" fmla="*/ 8795105 w 9700459"/>
              <a:gd name="connsiteY54" fmla="*/ 6858001 h 6858001"/>
              <a:gd name="connsiteX55" fmla="*/ 2704541 w 9700459"/>
              <a:gd name="connsiteY55" fmla="*/ 6858001 h 6858001"/>
              <a:gd name="connsiteX56" fmla="*/ 2704541 w 9700459"/>
              <a:gd name="connsiteY56" fmla="*/ 6858000 h 6858001"/>
              <a:gd name="connsiteX57" fmla="*/ 1517015 w 9700459"/>
              <a:gd name="connsiteY57" fmla="*/ 6858000 h 6858001"/>
              <a:gd name="connsiteX58" fmla="*/ 1323975 w 9700459"/>
              <a:gd name="connsiteY58" fmla="*/ 6858000 h 6858001"/>
              <a:gd name="connsiteX59" fmla="*/ 0 w 9700459"/>
              <a:gd name="connsiteY5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700459" h="6858001">
                <a:moveTo>
                  <a:pt x="0" y="0"/>
                </a:moveTo>
                <a:lnTo>
                  <a:pt x="1323975" y="0"/>
                </a:lnTo>
                <a:lnTo>
                  <a:pt x="1517015" y="0"/>
                </a:lnTo>
                <a:lnTo>
                  <a:pt x="3241265" y="0"/>
                </a:lnTo>
                <a:lnTo>
                  <a:pt x="3241265" y="1"/>
                </a:lnTo>
                <a:lnTo>
                  <a:pt x="8355744" y="1"/>
                </a:lnTo>
                <a:lnTo>
                  <a:pt x="8355744" y="0"/>
                </a:lnTo>
                <a:lnTo>
                  <a:pt x="9699282" y="0"/>
                </a:lnTo>
                <a:lnTo>
                  <a:pt x="9674237" y="155677"/>
                </a:lnTo>
                <a:lnTo>
                  <a:pt x="9650368" y="310668"/>
                </a:lnTo>
                <a:lnTo>
                  <a:pt x="9627004" y="466344"/>
                </a:lnTo>
                <a:lnTo>
                  <a:pt x="9607001" y="622707"/>
                </a:lnTo>
                <a:lnTo>
                  <a:pt x="9586830" y="778383"/>
                </a:lnTo>
                <a:lnTo>
                  <a:pt x="9568004" y="934746"/>
                </a:lnTo>
                <a:lnTo>
                  <a:pt x="9551868" y="1089051"/>
                </a:lnTo>
                <a:lnTo>
                  <a:pt x="9536572" y="1245413"/>
                </a:lnTo>
                <a:lnTo>
                  <a:pt x="9522620" y="1401090"/>
                </a:lnTo>
                <a:lnTo>
                  <a:pt x="9510518" y="1554023"/>
                </a:lnTo>
                <a:lnTo>
                  <a:pt x="9498415" y="1709014"/>
                </a:lnTo>
                <a:lnTo>
                  <a:pt x="9488330" y="1861947"/>
                </a:lnTo>
                <a:lnTo>
                  <a:pt x="9480430" y="2014881"/>
                </a:lnTo>
                <a:lnTo>
                  <a:pt x="9472193" y="2167128"/>
                </a:lnTo>
                <a:lnTo>
                  <a:pt x="9465302" y="2318004"/>
                </a:lnTo>
                <a:lnTo>
                  <a:pt x="9460427" y="2467509"/>
                </a:lnTo>
                <a:lnTo>
                  <a:pt x="9456225" y="2617013"/>
                </a:lnTo>
                <a:lnTo>
                  <a:pt x="9452191" y="2765146"/>
                </a:lnTo>
                <a:lnTo>
                  <a:pt x="9450342" y="2911221"/>
                </a:lnTo>
                <a:lnTo>
                  <a:pt x="9448325" y="3057297"/>
                </a:lnTo>
                <a:lnTo>
                  <a:pt x="9447316" y="3201315"/>
                </a:lnTo>
                <a:lnTo>
                  <a:pt x="9448325" y="3343961"/>
                </a:lnTo>
                <a:lnTo>
                  <a:pt x="9448325" y="3485236"/>
                </a:lnTo>
                <a:lnTo>
                  <a:pt x="9450342" y="3625139"/>
                </a:lnTo>
                <a:lnTo>
                  <a:pt x="9453367" y="3762299"/>
                </a:lnTo>
                <a:lnTo>
                  <a:pt x="9456225" y="3898087"/>
                </a:lnTo>
                <a:lnTo>
                  <a:pt x="9459419" y="4031133"/>
                </a:lnTo>
                <a:lnTo>
                  <a:pt x="9464293" y="4163492"/>
                </a:lnTo>
                <a:lnTo>
                  <a:pt x="9469504" y="4293793"/>
                </a:lnTo>
                <a:lnTo>
                  <a:pt x="9474210" y="4421352"/>
                </a:lnTo>
                <a:lnTo>
                  <a:pt x="9487490" y="4670298"/>
                </a:lnTo>
                <a:lnTo>
                  <a:pt x="9501609" y="4908956"/>
                </a:lnTo>
                <a:lnTo>
                  <a:pt x="9516401" y="5138013"/>
                </a:lnTo>
                <a:lnTo>
                  <a:pt x="9532706" y="5354726"/>
                </a:lnTo>
                <a:lnTo>
                  <a:pt x="9549683" y="5561838"/>
                </a:lnTo>
                <a:lnTo>
                  <a:pt x="9568004" y="5753862"/>
                </a:lnTo>
                <a:lnTo>
                  <a:pt x="9585990" y="5934227"/>
                </a:lnTo>
                <a:lnTo>
                  <a:pt x="9603975" y="6100191"/>
                </a:lnTo>
                <a:lnTo>
                  <a:pt x="9620952" y="6252438"/>
                </a:lnTo>
                <a:lnTo>
                  <a:pt x="9637089" y="6387541"/>
                </a:lnTo>
                <a:lnTo>
                  <a:pt x="9652385" y="6509613"/>
                </a:lnTo>
                <a:lnTo>
                  <a:pt x="9665160" y="6612483"/>
                </a:lnTo>
                <a:lnTo>
                  <a:pt x="9677262" y="6698894"/>
                </a:lnTo>
                <a:lnTo>
                  <a:pt x="9694576" y="6817538"/>
                </a:lnTo>
                <a:lnTo>
                  <a:pt x="9700459" y="6858000"/>
                </a:lnTo>
                <a:lnTo>
                  <a:pt x="8795105" y="6858000"/>
                </a:lnTo>
                <a:lnTo>
                  <a:pt x="8795105" y="6858001"/>
                </a:lnTo>
                <a:lnTo>
                  <a:pt x="2704541" y="6858001"/>
                </a:lnTo>
                <a:lnTo>
                  <a:pt x="2704541" y="6858000"/>
                </a:lnTo>
                <a:lnTo>
                  <a:pt x="1517015" y="6858000"/>
                </a:lnTo>
                <a:lnTo>
                  <a:pt x="132397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41BC7FEE-EFAF-430C-891D-29572F415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697491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Paldies par uzmanību!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61A74B3-E247-44D4-8C48-FAE8E205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03417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s">
  <a:themeElements>
    <a:clrScheme name="Zaļi dzeltens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Jons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s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TM02836342[[fn=Jons]]</Template>
  <TotalTime>1838</TotalTime>
  <Words>355</Words>
  <Application>Microsoft Office PowerPoint</Application>
  <PresentationFormat>Platekrāna</PresentationFormat>
  <Paragraphs>32</Paragraphs>
  <Slides>8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Wingdings</vt:lpstr>
      <vt:lpstr>Wingdings 3</vt:lpstr>
      <vt:lpstr>Jons</vt:lpstr>
      <vt:lpstr>Mājokļa pielāgošana Rīgas valstspilsētas pašvaldības iedzīvotājiem </vt:lpstr>
      <vt:lpstr>Normatīvais regulējums</vt:lpstr>
      <vt:lpstr>Pabalsta pieprasīšanas kārtība</vt:lpstr>
      <vt:lpstr>Pabalsta apmērs un izmaksas kārtība</vt:lpstr>
      <vt:lpstr>Saņemtie iesniegumi</vt:lpstr>
      <vt:lpstr>Mājokļa pielāgošanai izmaksātie pabalsti</vt:lpstr>
      <vt:lpstr>Sadarbības partneri, kuri Rīgas Sociālā dienesta klientiem veica mājokļa pielāgošanas darbus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Metodiskā sanāksme</dc:title>
  <dc:creator>Liene Červinska</dc:creator>
  <cp:lastModifiedBy>Lita Brice</cp:lastModifiedBy>
  <cp:revision>25</cp:revision>
  <dcterms:created xsi:type="dcterms:W3CDTF">2022-04-25T06:20:11Z</dcterms:created>
  <dcterms:modified xsi:type="dcterms:W3CDTF">2023-01-03T06:43:49Z</dcterms:modified>
</cp:coreProperties>
</file>